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13"/>
  </p:notesMasterIdLst>
  <p:sldIdLst>
    <p:sldId id="259" r:id="rId2"/>
    <p:sldId id="262" r:id="rId3"/>
    <p:sldId id="308" r:id="rId4"/>
    <p:sldId id="293" r:id="rId5"/>
    <p:sldId id="282" r:id="rId6"/>
    <p:sldId id="307" r:id="rId7"/>
    <p:sldId id="303" r:id="rId8"/>
    <p:sldId id="304" r:id="rId9"/>
    <p:sldId id="302" r:id="rId10"/>
    <p:sldId id="305" r:id="rId11"/>
    <p:sldId id="30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7CFFF"/>
    <a:srgbClr val="D2E66C"/>
    <a:srgbClr val="ABDB77"/>
    <a:srgbClr val="99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6248" autoAdjust="0"/>
    <p:restoredTop sz="94675" autoAdjust="0"/>
  </p:normalViewPr>
  <p:slideViewPr>
    <p:cSldViewPr>
      <p:cViewPr>
        <p:scale>
          <a:sx n="137" d="100"/>
          <a:sy n="137" d="100"/>
        </p:scale>
        <p:origin x="-72" y="2664"/>
      </p:cViewPr>
      <p:guideLst>
        <p:guide orient="horz" pos="2160"/>
        <p:guide pos="2880"/>
      </p:guideLst>
    </p:cSldViewPr>
  </p:slideViewPr>
  <p:outlineViewPr>
    <p:cViewPr>
      <p:scale>
        <a:sx n="33" d="100"/>
        <a:sy n="33" d="100"/>
      </p:scale>
      <p:origin x="0" y="225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03A4E-A5C6-4C07-A768-E8CCF634653D}" type="datetimeFigureOut">
              <a:rPr lang="en-US" smtClean="0"/>
              <a:pPr/>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AE0BC-1DFC-4B03-9C20-C539AE23E1E7}" type="slidenum">
              <a:rPr lang="en-US" smtClean="0"/>
              <a:pPr/>
              <a:t>‹#›</a:t>
            </a:fld>
            <a:endParaRPr lang="en-US"/>
          </a:p>
        </p:txBody>
      </p:sp>
    </p:spTree>
    <p:extLst>
      <p:ext uri="{BB962C8B-B14F-4D97-AF65-F5344CB8AC3E}">
        <p14:creationId xmlns:p14="http://schemas.microsoft.com/office/powerpoint/2010/main" xmlns="" val="49358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0C17C4A-8C3A-4DBA-B64E-C8244242E8C7}" type="datetime1">
              <a:rPr lang="en-US" smtClean="0"/>
              <a:pPr/>
              <a:t>10/28/2015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SETTLEMENT DOCUMENT SUBJECT TO IRE 408</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1FFC5F6-8047-4FF7-8DAD-446A4F226A5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D83B54-7483-4BF8-ABF2-02D5FB761D90}" type="datetime1">
              <a:rPr lang="en-US" smtClean="0"/>
              <a:pPr/>
              <a:t>10/28/2015</a:t>
            </a:fld>
            <a:endParaRPr lang="en-US"/>
          </a:p>
        </p:txBody>
      </p:sp>
      <p:sp>
        <p:nvSpPr>
          <p:cNvPr id="5" name="Footer Placeholder 4"/>
          <p:cNvSpPr>
            <a:spLocks noGrp="1"/>
          </p:cNvSpPr>
          <p:nvPr>
            <p:ph type="ftr" sz="quarter" idx="11"/>
          </p:nvPr>
        </p:nvSpPr>
        <p:spPr/>
        <p:txBody>
          <a:bodyPr/>
          <a:lstStyle/>
          <a:p>
            <a:r>
              <a:rPr lang="en-US" smtClean="0"/>
              <a:t>SETTLEMENT DOCUMENT SUBJECT TO IRE 408</a:t>
            </a:r>
            <a:endParaRPr lang="en-US"/>
          </a:p>
        </p:txBody>
      </p:sp>
      <p:sp>
        <p:nvSpPr>
          <p:cNvPr id="6" name="Slide Number Placeholder 5"/>
          <p:cNvSpPr>
            <a:spLocks noGrp="1"/>
          </p:cNvSpPr>
          <p:nvPr>
            <p:ph type="sldNum" sz="quarter" idx="12"/>
          </p:nvPr>
        </p:nvSpPr>
        <p:spPr/>
        <p:txBody>
          <a:bodyPr/>
          <a:lstStyle/>
          <a:p>
            <a:fld id="{91FFC5F6-8047-4FF7-8DAD-446A4F226A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94F0B44-4D8C-43B3-85C6-6404E48525B5}" type="datetime1">
              <a:rPr lang="en-US" smtClean="0"/>
              <a:pPr/>
              <a:t>10/28/2015</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SETTLEMENT DOCUMENT SUBJECT TO IRE 408</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1FFC5F6-8047-4FF7-8DAD-446A4F226A5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D49DB0F-9EB6-4168-89B3-17B58832BF53}" type="datetime1">
              <a:rPr lang="en-US" smtClean="0"/>
              <a:pPr/>
              <a:t>10/28/2015</a:t>
            </a:fld>
            <a:endParaRPr lang="en-US"/>
          </a:p>
        </p:txBody>
      </p:sp>
      <p:sp>
        <p:nvSpPr>
          <p:cNvPr id="5" name="Footer Placeholder 4"/>
          <p:cNvSpPr>
            <a:spLocks noGrp="1"/>
          </p:cNvSpPr>
          <p:nvPr>
            <p:ph type="ftr" sz="quarter" idx="11"/>
          </p:nvPr>
        </p:nvSpPr>
        <p:spPr/>
        <p:txBody>
          <a:bodyPr/>
          <a:lstStyle/>
          <a:p>
            <a:r>
              <a:rPr lang="en-US" smtClean="0"/>
              <a:t>SETTLEMENT DOCUMENT SUBJECT TO IRE 408</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1FFC5F6-8047-4FF7-8DAD-446A4F226A5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315C337-68C8-44DE-862A-9ABCC2167AC1}" type="datetime1">
              <a:rPr lang="en-US" smtClean="0"/>
              <a:pPr/>
              <a:t>10/28/2015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1FFC5F6-8047-4FF7-8DAD-446A4F226A58}"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SETTLEMENT DOCUMENT SUBJECT TO IRE 408</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9BE3E62-0308-48CD-AB8F-3064A659D011}" type="datetime1">
              <a:rPr lang="en-US" smtClean="0"/>
              <a:pPr/>
              <a:t>10/28/2015</a:t>
            </a:fld>
            <a:endParaRPr lang="en-US"/>
          </a:p>
        </p:txBody>
      </p:sp>
      <p:sp>
        <p:nvSpPr>
          <p:cNvPr id="10" name="Slide Number Placeholder 9"/>
          <p:cNvSpPr>
            <a:spLocks noGrp="1"/>
          </p:cNvSpPr>
          <p:nvPr>
            <p:ph type="sldNum" sz="quarter" idx="16"/>
          </p:nvPr>
        </p:nvSpPr>
        <p:spPr/>
        <p:txBody>
          <a:bodyPr rtlCol="0"/>
          <a:lstStyle/>
          <a:p>
            <a:fld id="{91FFC5F6-8047-4FF7-8DAD-446A4F226A58}"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SETTLEMENT DOCUMENT SUBJECT TO IRE 408</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FE5752F-3886-4F74-ADE9-E96869ABE937}" type="datetime1">
              <a:rPr lang="en-US" smtClean="0"/>
              <a:pPr/>
              <a:t>10/28/2015</a:t>
            </a:fld>
            <a:endParaRPr lang="en-US"/>
          </a:p>
        </p:txBody>
      </p:sp>
      <p:sp>
        <p:nvSpPr>
          <p:cNvPr id="12" name="Slide Number Placeholder 11"/>
          <p:cNvSpPr>
            <a:spLocks noGrp="1"/>
          </p:cNvSpPr>
          <p:nvPr>
            <p:ph type="sldNum" sz="quarter" idx="16"/>
          </p:nvPr>
        </p:nvSpPr>
        <p:spPr/>
        <p:txBody>
          <a:bodyPr rtlCol="0"/>
          <a:lstStyle/>
          <a:p>
            <a:fld id="{91FFC5F6-8047-4FF7-8DAD-446A4F226A58}"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SETTLEMENT DOCUMENT SUBJECT TO IRE 408</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B2C1E88-7F8D-49AE-879D-D4D1897528F4}" type="datetime1">
              <a:rPr lang="en-US" smtClean="0"/>
              <a:pPr/>
              <a:t>10/28/2015</a:t>
            </a:fld>
            <a:endParaRPr lang="en-US"/>
          </a:p>
        </p:txBody>
      </p:sp>
      <p:sp>
        <p:nvSpPr>
          <p:cNvPr id="4" name="Footer Placeholder 3"/>
          <p:cNvSpPr>
            <a:spLocks noGrp="1"/>
          </p:cNvSpPr>
          <p:nvPr>
            <p:ph type="ftr" sz="quarter" idx="11"/>
          </p:nvPr>
        </p:nvSpPr>
        <p:spPr/>
        <p:txBody>
          <a:bodyPr/>
          <a:lstStyle/>
          <a:p>
            <a:r>
              <a:rPr lang="en-US" smtClean="0"/>
              <a:t>SETTLEMENT DOCUMENT SUBJECT TO IRE 408</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1FFC5F6-8047-4FF7-8DAD-446A4F226A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2C05F-684B-489D-A7DC-5426CFA9BFA3}" type="datetime1">
              <a:rPr lang="en-US" smtClean="0"/>
              <a:pPr/>
              <a:t>10/28/2015</a:t>
            </a:fld>
            <a:endParaRPr lang="en-US"/>
          </a:p>
        </p:txBody>
      </p:sp>
      <p:sp>
        <p:nvSpPr>
          <p:cNvPr id="3" name="Footer Placeholder 2"/>
          <p:cNvSpPr>
            <a:spLocks noGrp="1"/>
          </p:cNvSpPr>
          <p:nvPr>
            <p:ph type="ftr" sz="quarter" idx="11"/>
          </p:nvPr>
        </p:nvSpPr>
        <p:spPr/>
        <p:txBody>
          <a:bodyPr/>
          <a:lstStyle/>
          <a:p>
            <a:r>
              <a:rPr lang="en-US" smtClean="0"/>
              <a:t>SETTLEMENT DOCUMENT SUBJECT TO IRE 408</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1FFC5F6-8047-4FF7-8DAD-446A4F226A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2A532EC-582B-4453-A250-D4C412E31A32}" type="datetime1">
              <a:rPr lang="en-US" smtClean="0"/>
              <a:pPr/>
              <a:t>10/28/2015</a:t>
            </a:fld>
            <a:endParaRPr lang="en-US"/>
          </a:p>
        </p:txBody>
      </p:sp>
      <p:sp>
        <p:nvSpPr>
          <p:cNvPr id="6" name="Footer Placeholder 5"/>
          <p:cNvSpPr>
            <a:spLocks noGrp="1"/>
          </p:cNvSpPr>
          <p:nvPr>
            <p:ph type="ftr" sz="quarter" idx="11"/>
          </p:nvPr>
        </p:nvSpPr>
        <p:spPr/>
        <p:txBody>
          <a:bodyPr/>
          <a:lstStyle/>
          <a:p>
            <a:r>
              <a:rPr lang="en-US" smtClean="0"/>
              <a:t>SETTLEMENT DOCUMENT SUBJECT TO IRE 408</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1FFC5F6-8047-4FF7-8DAD-446A4F226A5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5676140-9CCD-4EAE-966F-7F63CE769FA9}" type="datetime1">
              <a:rPr lang="en-US" smtClean="0"/>
              <a:pPr/>
              <a:t>10/28/2015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1FFC5F6-8047-4FF7-8DAD-446A4F226A5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SETTLEMENT DOCUMENT SUBJECT TO IRE 408</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85E39F7-94CA-43B6-BE11-27ADDDBECCCE}" type="datetime1">
              <a:rPr lang="en-US" smtClean="0"/>
              <a:pPr/>
              <a:t>10/28/2015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SETTLEMENT DOCUMENT SUBJECT TO IRE 408</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1FFC5F6-8047-4FF7-8DAD-446A4F226A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PiYvLX50cgCFQrUYwodmZMJHw&amp;url=http://www.rowadventurecenter.com/content/fishing&amp;psig=AFQjCNH4VjaJzvhd4EKEKLXwupEb_BUeNg&amp;ust=1445461306328991"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01\idwr shared media\PowerPoint Backgrounds\IWRB\IWRB_PP_Top_Banner_Full_Pag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5"/>
          <p:cNvSpPr/>
          <p:nvPr/>
        </p:nvSpPr>
        <p:spPr>
          <a:xfrm>
            <a:off x="0" y="5181601"/>
            <a:ext cx="9144000" cy="1200329"/>
          </a:xfrm>
          <a:prstGeom prst="rect">
            <a:avLst/>
          </a:prstGeom>
        </p:spPr>
        <p:txBody>
          <a:bodyPr wrap="square">
            <a:spAutoFit/>
          </a:bodyPr>
          <a:lstStyle/>
          <a:p>
            <a:pPr algn="ctr">
              <a:spcBef>
                <a:spcPct val="50000"/>
              </a:spcBef>
            </a:pPr>
            <a:r>
              <a:rPr lang="en-US" sz="2800" dirty="0" smtClean="0">
                <a:solidFill>
                  <a:srgbClr val="336699"/>
                </a:solidFill>
              </a:rPr>
              <a:t>Idaho Minimum Stream Flow Program</a:t>
            </a:r>
            <a:br>
              <a:rPr lang="en-US" sz="2800" dirty="0" smtClean="0">
                <a:solidFill>
                  <a:srgbClr val="336699"/>
                </a:solidFill>
              </a:rPr>
            </a:br>
            <a:r>
              <a:rPr lang="en-US" sz="2800" dirty="0" smtClean="0">
                <a:solidFill>
                  <a:srgbClr val="336699"/>
                </a:solidFill>
              </a:rPr>
              <a:t>Coeur d’Alene/Spokane Basin</a:t>
            </a:r>
            <a:r>
              <a:rPr lang="en-US" sz="1600" dirty="0" smtClean="0">
                <a:solidFill>
                  <a:schemeClr val="bg2"/>
                </a:solidFill>
              </a:rPr>
              <a:t/>
            </a:r>
            <a:br>
              <a:rPr lang="en-US" sz="1600" dirty="0" smtClean="0">
                <a:solidFill>
                  <a:schemeClr val="bg2"/>
                </a:solidFill>
              </a:rPr>
            </a:br>
            <a:r>
              <a:rPr lang="en-US" sz="1600" smtClean="0">
                <a:solidFill>
                  <a:schemeClr val="bg2"/>
                </a:solidFill>
              </a:rPr>
              <a:t>October 28, </a:t>
            </a:r>
            <a:r>
              <a:rPr lang="en-US" sz="1600" dirty="0" smtClean="0">
                <a:solidFill>
                  <a:schemeClr val="bg2"/>
                </a:solidFill>
              </a:rPr>
              <a:t>2015</a:t>
            </a:r>
            <a:endParaRPr lang="en-US" sz="1600" dirty="0">
              <a:solidFill>
                <a:schemeClr val="bg2"/>
              </a:solidFill>
            </a:endParaRPr>
          </a:p>
        </p:txBody>
      </p:sp>
      <p:pic>
        <p:nvPicPr>
          <p:cNvPr id="22532" name="Picture 4" descr="http://www.rowadventurecenter.com/sites/default/files/styles/flexslider_full/public/images/cda%20river%20fly%20fishing.jpg?itok=abgONPN8">
            <a:hlinkClick r:id="rId3"/>
          </p:cNvPr>
          <p:cNvPicPr>
            <a:picLocks noChangeAspect="1" noChangeArrowheads="1"/>
          </p:cNvPicPr>
          <p:nvPr/>
        </p:nvPicPr>
        <p:blipFill>
          <a:blip r:embed="rId4" cstate="print"/>
          <a:srcRect/>
          <a:stretch>
            <a:fillRect/>
          </a:stretch>
        </p:blipFill>
        <p:spPr bwMode="auto">
          <a:xfrm>
            <a:off x="0" y="1280114"/>
            <a:ext cx="9144000" cy="3949112"/>
          </a:xfrm>
          <a:prstGeom prst="rect">
            <a:avLst/>
          </a:prstGeom>
          <a:noFill/>
        </p:spPr>
      </p:pic>
      <p:sp>
        <p:nvSpPr>
          <p:cNvPr id="7" name="TextBox 6"/>
          <p:cNvSpPr txBox="1"/>
          <p:nvPr/>
        </p:nvSpPr>
        <p:spPr>
          <a:xfrm>
            <a:off x="5562600" y="1295400"/>
            <a:ext cx="3581400" cy="261610"/>
          </a:xfrm>
          <a:prstGeom prst="rect">
            <a:avLst/>
          </a:prstGeom>
          <a:noFill/>
        </p:spPr>
        <p:txBody>
          <a:bodyPr wrap="square" rtlCol="0">
            <a:spAutoFit/>
          </a:bodyPr>
          <a:lstStyle/>
          <a:p>
            <a:r>
              <a:rPr lang="en-US" sz="1100" dirty="0" smtClean="0"/>
              <a:t>Photo used with permission of ROW Adventure Center</a:t>
            </a:r>
            <a:endParaRPr lang="en-US" sz="1100" dirty="0"/>
          </a:p>
        </p:txBody>
      </p:sp>
      <p:sp>
        <p:nvSpPr>
          <p:cNvPr id="2" name="Footer Placeholder 1"/>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smtClean="0"/>
              <a:t>Hayden Creek 95-8560 </a:t>
            </a:r>
            <a:endParaRPr lang="en-US" dirty="0"/>
          </a:p>
        </p:txBody>
      </p:sp>
      <p:sp>
        <p:nvSpPr>
          <p:cNvPr id="39940" name="Rectangle 4"/>
          <p:cNvSpPr>
            <a:spLocks noGrp="1" noChangeArrowheads="1"/>
          </p:cNvSpPr>
          <p:nvPr>
            <p:ph type="body" idx="1"/>
          </p:nvPr>
        </p:nvSpPr>
        <p:spPr>
          <a:xfrm>
            <a:off x="612648" y="1600200"/>
            <a:ext cx="4264152" cy="4495800"/>
          </a:xfrm>
        </p:spPr>
        <p:txBody>
          <a:bodyPr/>
          <a:lstStyle/>
          <a:p>
            <a:pPr>
              <a:lnSpc>
                <a:spcPct val="90000"/>
              </a:lnSpc>
            </a:pPr>
            <a:r>
              <a:rPr lang="en-US" sz="2000" dirty="0" smtClean="0"/>
              <a:t>Priority Date: October 16, 1987</a:t>
            </a:r>
          </a:p>
          <a:p>
            <a:pPr>
              <a:lnSpc>
                <a:spcPct val="90000"/>
              </a:lnSpc>
            </a:pPr>
            <a:r>
              <a:rPr lang="en-US" sz="2000" dirty="0" smtClean="0"/>
              <a:t>Flows:</a:t>
            </a:r>
          </a:p>
          <a:p>
            <a:pPr lvl="1">
              <a:lnSpc>
                <a:spcPct val="90000"/>
              </a:lnSpc>
            </a:pPr>
            <a:r>
              <a:rPr lang="en-US" sz="2000" dirty="0" smtClean="0"/>
              <a:t>7/1 – 2/29	4 </a:t>
            </a:r>
            <a:r>
              <a:rPr lang="en-US" sz="2000" dirty="0" err="1" smtClean="0"/>
              <a:t>cfs</a:t>
            </a:r>
            <a:endParaRPr lang="en-US" sz="2000" dirty="0" smtClean="0"/>
          </a:p>
          <a:p>
            <a:pPr lvl="1">
              <a:lnSpc>
                <a:spcPct val="90000"/>
              </a:lnSpc>
            </a:pPr>
            <a:r>
              <a:rPr lang="en-US" sz="2000" dirty="0" smtClean="0"/>
              <a:t>3/1 – 6/30	20 </a:t>
            </a:r>
            <a:r>
              <a:rPr lang="en-US" sz="2000" dirty="0" err="1" smtClean="0"/>
              <a:t>cfs</a:t>
            </a:r>
            <a:endParaRPr lang="en-US" sz="2000" dirty="0" smtClean="0"/>
          </a:p>
          <a:p>
            <a:pPr>
              <a:lnSpc>
                <a:spcPct val="90000"/>
              </a:lnSpc>
            </a:pPr>
            <a:r>
              <a:rPr lang="en-US" sz="2000" dirty="0" smtClean="0"/>
              <a:t>No subordination provisions</a:t>
            </a:r>
          </a:p>
          <a:p>
            <a:pPr>
              <a:lnSpc>
                <a:spcPct val="90000"/>
              </a:lnSpc>
            </a:pPr>
            <a:r>
              <a:rPr lang="en-US" sz="2000" dirty="0" smtClean="0"/>
              <a:t>Numerous </a:t>
            </a:r>
            <a:r>
              <a:rPr lang="en-US" sz="2000" dirty="0" err="1" smtClean="0"/>
              <a:t>instream</a:t>
            </a:r>
            <a:r>
              <a:rPr lang="en-US" sz="2000" dirty="0" smtClean="0"/>
              <a:t> flow methodologies</a:t>
            </a:r>
          </a:p>
          <a:p>
            <a:pPr>
              <a:lnSpc>
                <a:spcPct val="90000"/>
              </a:lnSpc>
            </a:pPr>
            <a:endParaRPr lang="en-US" dirty="0">
              <a:latin typeface="Verdana" pitchFamily="34" charset="0"/>
            </a:endParaRPr>
          </a:p>
        </p:txBody>
      </p:sp>
      <p:pic>
        <p:nvPicPr>
          <p:cNvPr id="5" name="Picture 4" descr="CSRBA_Hayden.jpg"/>
          <p:cNvPicPr>
            <a:picLocks noChangeAspect="1"/>
          </p:cNvPicPr>
          <p:nvPr/>
        </p:nvPicPr>
        <p:blipFill>
          <a:blip r:embed="rId2" cstate="print"/>
          <a:stretch>
            <a:fillRect/>
          </a:stretch>
        </p:blipFill>
        <p:spPr>
          <a:xfrm>
            <a:off x="4953000" y="1555377"/>
            <a:ext cx="4097482" cy="5302623"/>
          </a:xfrm>
          <a:prstGeom prst="rect">
            <a:avLst/>
          </a:prstGeom>
        </p:spPr>
      </p:pic>
      <p:sp>
        <p:nvSpPr>
          <p:cNvPr id="2" name="Footer Placeholder 1"/>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smtClean="0"/>
              <a:t>Spokane River 95-8780</a:t>
            </a:r>
            <a:endParaRPr lang="en-US" dirty="0"/>
          </a:p>
        </p:txBody>
      </p:sp>
      <p:sp>
        <p:nvSpPr>
          <p:cNvPr id="39940" name="Rectangle 4"/>
          <p:cNvSpPr>
            <a:spLocks noGrp="1" noChangeArrowheads="1"/>
          </p:cNvSpPr>
          <p:nvPr>
            <p:ph type="body" idx="1"/>
          </p:nvPr>
        </p:nvSpPr>
        <p:spPr>
          <a:xfrm>
            <a:off x="612648" y="1600200"/>
            <a:ext cx="3959352" cy="4495800"/>
          </a:xfrm>
        </p:spPr>
        <p:txBody>
          <a:bodyPr/>
          <a:lstStyle/>
          <a:p>
            <a:pPr>
              <a:lnSpc>
                <a:spcPct val="90000"/>
              </a:lnSpc>
            </a:pPr>
            <a:r>
              <a:rPr lang="en-US" sz="2000" dirty="0" smtClean="0"/>
              <a:t>Priority Date: June 15, 1992</a:t>
            </a:r>
          </a:p>
          <a:p>
            <a:pPr>
              <a:lnSpc>
                <a:spcPct val="90000"/>
              </a:lnSpc>
            </a:pPr>
            <a:r>
              <a:rPr lang="en-US" sz="2000" dirty="0" smtClean="0"/>
              <a:t>Flows:</a:t>
            </a:r>
          </a:p>
          <a:p>
            <a:pPr lvl="1">
              <a:lnSpc>
                <a:spcPct val="90000"/>
              </a:lnSpc>
            </a:pPr>
            <a:r>
              <a:rPr lang="en-US" sz="2000" dirty="0" smtClean="0"/>
              <a:t>11/1-6/30   2,496 </a:t>
            </a:r>
            <a:r>
              <a:rPr lang="en-US" sz="2000" dirty="0" err="1" smtClean="0"/>
              <a:t>cfs</a:t>
            </a:r>
            <a:endParaRPr lang="en-US" sz="2000" dirty="0" smtClean="0"/>
          </a:p>
          <a:p>
            <a:pPr lvl="1">
              <a:lnSpc>
                <a:spcPct val="90000"/>
              </a:lnSpc>
            </a:pPr>
            <a:r>
              <a:rPr lang="en-US" sz="2000" dirty="0" smtClean="0"/>
              <a:t> 7/1-10/31     951 </a:t>
            </a:r>
            <a:r>
              <a:rPr lang="en-US" sz="2000" dirty="0" err="1" smtClean="0"/>
              <a:t>cfs</a:t>
            </a:r>
            <a:endParaRPr lang="en-US" sz="2000" dirty="0" smtClean="0"/>
          </a:p>
          <a:p>
            <a:pPr>
              <a:lnSpc>
                <a:spcPct val="90000"/>
              </a:lnSpc>
            </a:pPr>
            <a:r>
              <a:rPr lang="en-US" sz="2000" dirty="0" smtClean="0"/>
              <a:t>Shall not directly or indirectly cause any change in operation of Post Falls dam.</a:t>
            </a:r>
          </a:p>
          <a:p>
            <a:pPr>
              <a:lnSpc>
                <a:spcPct val="90000"/>
              </a:lnSpc>
            </a:pPr>
            <a:r>
              <a:rPr lang="en-US" sz="2000" dirty="0" smtClean="0"/>
              <a:t>Subordinate to future municipal and domestic development from the Spokane River and tributaries upstream of MSF reach.</a:t>
            </a:r>
          </a:p>
          <a:p>
            <a:pPr>
              <a:lnSpc>
                <a:spcPct val="90000"/>
              </a:lnSpc>
            </a:pPr>
            <a:r>
              <a:rPr lang="en-US" sz="2000" dirty="0" smtClean="0"/>
              <a:t>Method: Tennant</a:t>
            </a:r>
          </a:p>
          <a:p>
            <a:pPr>
              <a:lnSpc>
                <a:spcPct val="90000"/>
              </a:lnSpc>
            </a:pPr>
            <a:endParaRPr lang="en-US" dirty="0">
              <a:latin typeface="Verdana" pitchFamily="34" charset="0"/>
            </a:endParaRPr>
          </a:p>
        </p:txBody>
      </p:sp>
      <p:pic>
        <p:nvPicPr>
          <p:cNvPr id="6" name="Picture 5" descr="CSRBA_Spokane.jpg"/>
          <p:cNvPicPr>
            <a:picLocks noChangeAspect="1"/>
          </p:cNvPicPr>
          <p:nvPr/>
        </p:nvPicPr>
        <p:blipFill>
          <a:blip r:embed="rId2" cstate="print"/>
          <a:stretch>
            <a:fillRect/>
          </a:stretch>
        </p:blipFill>
        <p:spPr>
          <a:xfrm>
            <a:off x="5105400" y="1600200"/>
            <a:ext cx="3945082" cy="5105400"/>
          </a:xfrm>
          <a:prstGeom prst="rect">
            <a:avLst/>
          </a:prstGeom>
        </p:spPr>
      </p:pic>
      <p:sp>
        <p:nvSpPr>
          <p:cNvPr id="2" name="Footer Placeholder 1"/>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990600"/>
          </a:xfrm>
        </p:spPr>
        <p:txBody>
          <a:bodyPr>
            <a:normAutofit/>
          </a:bodyPr>
          <a:lstStyle/>
          <a:p>
            <a:r>
              <a:rPr lang="en-US" sz="3600" dirty="0" smtClean="0"/>
              <a:t>Minimum Stream Flow </a:t>
            </a:r>
            <a:endParaRPr lang="en-US" sz="1800" dirty="0"/>
          </a:p>
        </p:txBody>
      </p:sp>
      <p:sp>
        <p:nvSpPr>
          <p:cNvPr id="3" name="Content Placeholder 2"/>
          <p:cNvSpPr>
            <a:spLocks noGrp="1"/>
          </p:cNvSpPr>
          <p:nvPr>
            <p:ph sz="quarter" idx="1"/>
          </p:nvPr>
        </p:nvSpPr>
        <p:spPr>
          <a:xfrm>
            <a:off x="609600" y="1676400"/>
            <a:ext cx="8153400" cy="4495800"/>
          </a:xfrm>
        </p:spPr>
        <p:txBody>
          <a:bodyPr>
            <a:normAutofit/>
          </a:bodyPr>
          <a:lstStyle/>
          <a:p>
            <a:r>
              <a:rPr lang="en-US" sz="2200" dirty="0" smtClean="0"/>
              <a:t>Established in 1978 (Idaho Code Title 42, Chapter 15)</a:t>
            </a:r>
          </a:p>
          <a:p>
            <a:r>
              <a:rPr lang="en-US" sz="2200" dirty="0" smtClean="0"/>
              <a:t>Definition: Flow or volume required to protect the fish and wildlife habitat, aquatic life, recreation, aesthetic beauty, navigation, transportation, or water quality of a stream.</a:t>
            </a:r>
          </a:p>
          <a:p>
            <a:r>
              <a:rPr lang="en-US" sz="2200" dirty="0" smtClean="0"/>
              <a:t>Held by the Idaho Water Resource Board in the public interest.</a:t>
            </a:r>
          </a:p>
          <a:p>
            <a:r>
              <a:rPr lang="en-US" sz="2200" dirty="0" smtClean="0"/>
              <a:t>Criteria:</a:t>
            </a:r>
          </a:p>
          <a:p>
            <a:pPr lvl="1"/>
            <a:r>
              <a:rPr lang="en-US" sz="1700" dirty="0" smtClean="0"/>
              <a:t>Cannot impact any senior water right</a:t>
            </a:r>
          </a:p>
          <a:p>
            <a:pPr lvl="1"/>
            <a:r>
              <a:rPr lang="en-US" sz="1700" dirty="0" smtClean="0"/>
              <a:t>Must be necessary to protect </a:t>
            </a:r>
            <a:r>
              <a:rPr lang="en-US" sz="1700" dirty="0" err="1" smtClean="0"/>
              <a:t>instream</a:t>
            </a:r>
            <a:r>
              <a:rPr lang="en-US" sz="1700" dirty="0" smtClean="0"/>
              <a:t> values</a:t>
            </a:r>
          </a:p>
          <a:p>
            <a:pPr lvl="1"/>
            <a:r>
              <a:rPr lang="en-US" sz="1700" dirty="0" smtClean="0"/>
              <a:t>Must be minimum, not optimum</a:t>
            </a:r>
          </a:p>
          <a:p>
            <a:pPr lvl="1"/>
            <a:r>
              <a:rPr lang="en-US" sz="1700" dirty="0" smtClean="0"/>
              <a:t>Must be capable of being maintained </a:t>
            </a:r>
          </a:p>
          <a:p>
            <a:pPr lvl="1"/>
            <a:r>
              <a:rPr lang="en-US" sz="1700" dirty="0" smtClean="0"/>
              <a:t>Must be in the public, not private interest</a:t>
            </a:r>
          </a:p>
          <a:p>
            <a:endParaRPr lang="en-US" sz="2800" dirty="0" smtClean="0"/>
          </a:p>
          <a:p>
            <a:endParaRPr lang="en-US" sz="2800" dirty="0" smtClean="0"/>
          </a:p>
          <a:p>
            <a:pPr lvl="0"/>
            <a:endParaRPr lang="en-US" sz="2800" dirty="0" smtClean="0"/>
          </a:p>
          <a:p>
            <a:endParaRPr lang="en-US" dirty="0"/>
          </a:p>
        </p:txBody>
      </p:sp>
      <p:sp>
        <p:nvSpPr>
          <p:cNvPr id="4" name="Footer Placeholder 3"/>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990600"/>
          </a:xfrm>
        </p:spPr>
        <p:txBody>
          <a:bodyPr>
            <a:normAutofit/>
          </a:bodyPr>
          <a:lstStyle/>
          <a:p>
            <a:r>
              <a:rPr lang="en-US" sz="3600" dirty="0" smtClean="0"/>
              <a:t>Minimum Stream Flow Process</a:t>
            </a:r>
            <a:endParaRPr lang="en-US" sz="1800" dirty="0"/>
          </a:p>
        </p:txBody>
      </p:sp>
      <p:sp>
        <p:nvSpPr>
          <p:cNvPr id="3" name="Content Placeholder 2"/>
          <p:cNvSpPr>
            <a:spLocks noGrp="1"/>
          </p:cNvSpPr>
          <p:nvPr>
            <p:ph sz="quarter" idx="1"/>
          </p:nvPr>
        </p:nvSpPr>
        <p:spPr>
          <a:xfrm>
            <a:off x="609600" y="1676400"/>
            <a:ext cx="8153400" cy="4495800"/>
          </a:xfrm>
        </p:spPr>
        <p:txBody>
          <a:bodyPr>
            <a:normAutofit lnSpcReduction="10000"/>
          </a:bodyPr>
          <a:lstStyle/>
          <a:p>
            <a:r>
              <a:rPr lang="en-US" sz="2800" dirty="0" smtClean="0"/>
              <a:t>Request for MSF from any entity</a:t>
            </a:r>
          </a:p>
          <a:p>
            <a:r>
              <a:rPr lang="en-US" sz="2800" dirty="0" smtClean="0"/>
              <a:t>Data collection and meeting to determine public interest</a:t>
            </a:r>
          </a:p>
          <a:p>
            <a:r>
              <a:rPr lang="en-US" sz="2800" dirty="0" smtClean="0"/>
              <a:t>Application filed</a:t>
            </a:r>
          </a:p>
          <a:p>
            <a:r>
              <a:rPr lang="en-US" sz="2800" dirty="0" smtClean="0"/>
              <a:t>Public Hearing</a:t>
            </a:r>
          </a:p>
          <a:p>
            <a:r>
              <a:rPr lang="en-US" sz="2800" dirty="0" smtClean="0"/>
              <a:t>Director issues Permit (if approved)</a:t>
            </a:r>
          </a:p>
          <a:p>
            <a:r>
              <a:rPr lang="en-US" sz="2800" dirty="0" smtClean="0"/>
              <a:t>Legislative approval (active or passive)</a:t>
            </a:r>
          </a:p>
          <a:p>
            <a:r>
              <a:rPr lang="en-US" sz="2800" dirty="0" smtClean="0"/>
              <a:t>Proof of beneficial use filed</a:t>
            </a:r>
          </a:p>
          <a:p>
            <a:r>
              <a:rPr lang="en-US" sz="2800" dirty="0" smtClean="0"/>
              <a:t>License issued</a:t>
            </a:r>
          </a:p>
          <a:p>
            <a:endParaRPr lang="en-US" sz="2800" dirty="0" smtClean="0"/>
          </a:p>
          <a:p>
            <a:endParaRPr lang="en-US" sz="2800" dirty="0" smtClean="0"/>
          </a:p>
          <a:p>
            <a:pPr lvl="0"/>
            <a:endParaRPr lang="en-US" sz="2800" dirty="0" smtClean="0"/>
          </a:p>
          <a:p>
            <a:endParaRPr lang="en-US" dirty="0"/>
          </a:p>
        </p:txBody>
      </p:sp>
      <p:sp>
        <p:nvSpPr>
          <p:cNvPr id="4" name="Footer Placeholder 3"/>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MSFs in Basins 91-95</a:t>
            </a:r>
            <a:endParaRPr lang="en-US" dirty="0"/>
          </a:p>
        </p:txBody>
      </p:sp>
      <p:pic>
        <p:nvPicPr>
          <p:cNvPr id="5" name="Content Placeholder 4" descr="CSRBA.jpg"/>
          <p:cNvPicPr>
            <a:picLocks noGrp="1" noChangeAspect="1"/>
          </p:cNvPicPr>
          <p:nvPr>
            <p:ph sz="quarter" idx="1"/>
          </p:nvPr>
        </p:nvPicPr>
        <p:blipFill>
          <a:blip r:embed="rId2" cstate="print"/>
          <a:stretch>
            <a:fillRect/>
          </a:stretch>
        </p:blipFill>
        <p:spPr>
          <a:xfrm>
            <a:off x="1088278" y="1524000"/>
            <a:ext cx="6836522" cy="5282767"/>
          </a:xfrm>
        </p:spPr>
      </p:pic>
      <p:sp>
        <p:nvSpPr>
          <p:cNvPr id="3" name="Footer Placeholder 2"/>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smtClean="0"/>
              <a:t>St Joe River 91-7122</a:t>
            </a:r>
            <a:endParaRPr lang="en-US" dirty="0"/>
          </a:p>
        </p:txBody>
      </p:sp>
      <p:sp>
        <p:nvSpPr>
          <p:cNvPr id="39940" name="Rectangle 4"/>
          <p:cNvSpPr>
            <a:spLocks noGrp="1" noChangeArrowheads="1"/>
          </p:cNvSpPr>
          <p:nvPr>
            <p:ph type="body" idx="1"/>
          </p:nvPr>
        </p:nvSpPr>
        <p:spPr>
          <a:xfrm>
            <a:off x="612648" y="1600200"/>
            <a:ext cx="4035552" cy="4495800"/>
          </a:xfrm>
        </p:spPr>
        <p:txBody>
          <a:bodyPr/>
          <a:lstStyle/>
          <a:p>
            <a:pPr>
              <a:lnSpc>
                <a:spcPct val="90000"/>
              </a:lnSpc>
            </a:pPr>
            <a:r>
              <a:rPr lang="en-US" sz="2000" dirty="0" smtClean="0"/>
              <a:t>Priority Date: June 15, 1992</a:t>
            </a:r>
          </a:p>
          <a:p>
            <a:pPr>
              <a:lnSpc>
                <a:spcPct val="90000"/>
              </a:lnSpc>
            </a:pPr>
            <a:r>
              <a:rPr lang="en-US" sz="2000" dirty="0" smtClean="0"/>
              <a:t>Flows:</a:t>
            </a:r>
          </a:p>
          <a:p>
            <a:pPr lvl="1">
              <a:lnSpc>
                <a:spcPct val="90000"/>
              </a:lnSpc>
            </a:pPr>
            <a:r>
              <a:rPr lang="en-US" sz="2000" dirty="0" smtClean="0"/>
              <a:t>11/1-7/31   941 </a:t>
            </a:r>
            <a:r>
              <a:rPr lang="en-US" sz="2000" dirty="0" err="1" smtClean="0"/>
              <a:t>cfs</a:t>
            </a:r>
            <a:endParaRPr lang="en-US" sz="2000" dirty="0" smtClean="0"/>
          </a:p>
          <a:p>
            <a:pPr lvl="1">
              <a:lnSpc>
                <a:spcPct val="90000"/>
              </a:lnSpc>
            </a:pPr>
            <a:r>
              <a:rPr lang="en-US" sz="2000" dirty="0" smtClean="0"/>
              <a:t>8/1-10/31   470 </a:t>
            </a:r>
            <a:r>
              <a:rPr lang="en-US" sz="2000" dirty="0" err="1" smtClean="0"/>
              <a:t>cfs</a:t>
            </a:r>
            <a:endParaRPr lang="en-US" sz="2000" dirty="0" smtClean="0"/>
          </a:p>
          <a:p>
            <a:pPr>
              <a:lnSpc>
                <a:spcPct val="90000"/>
              </a:lnSpc>
            </a:pPr>
            <a:r>
              <a:rPr lang="en-US" sz="2000" dirty="0" smtClean="0"/>
              <a:t>No subordination provisions</a:t>
            </a:r>
          </a:p>
          <a:p>
            <a:pPr>
              <a:lnSpc>
                <a:spcPct val="90000"/>
              </a:lnSpc>
            </a:pPr>
            <a:r>
              <a:rPr lang="en-US" sz="2000" dirty="0" smtClean="0"/>
              <a:t>Method: Tennant</a:t>
            </a:r>
          </a:p>
          <a:p>
            <a:pPr>
              <a:lnSpc>
                <a:spcPct val="90000"/>
              </a:lnSpc>
              <a:buNone/>
            </a:pPr>
            <a:endParaRPr lang="en-US" dirty="0">
              <a:latin typeface="Verdana" pitchFamily="34" charset="0"/>
            </a:endParaRPr>
          </a:p>
        </p:txBody>
      </p:sp>
      <p:pic>
        <p:nvPicPr>
          <p:cNvPr id="5" name="Picture 4" descr="CSRBA_St.Joe.jpg"/>
          <p:cNvPicPr>
            <a:picLocks noChangeAspect="1"/>
          </p:cNvPicPr>
          <p:nvPr/>
        </p:nvPicPr>
        <p:blipFill>
          <a:blip r:embed="rId2" cstate="print"/>
          <a:stretch>
            <a:fillRect/>
          </a:stretch>
        </p:blipFill>
        <p:spPr>
          <a:xfrm>
            <a:off x="4953000" y="1555377"/>
            <a:ext cx="4097482" cy="5302623"/>
          </a:xfrm>
          <a:prstGeom prst="rect">
            <a:avLst/>
          </a:prstGeom>
        </p:spPr>
      </p:pic>
      <p:sp>
        <p:nvSpPr>
          <p:cNvPr id="2" name="Footer Placeholder 1"/>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Tennant Method</a:t>
            </a:r>
            <a:endParaRPr lang="en-US" dirty="0"/>
          </a:p>
        </p:txBody>
      </p:sp>
      <p:sp>
        <p:nvSpPr>
          <p:cNvPr id="3" name="Content Placeholder 2"/>
          <p:cNvSpPr>
            <a:spLocks noGrp="1"/>
          </p:cNvSpPr>
          <p:nvPr>
            <p:ph sz="quarter" idx="1"/>
          </p:nvPr>
        </p:nvSpPr>
        <p:spPr>
          <a:xfrm>
            <a:off x="612648" y="1828800"/>
            <a:ext cx="4416552" cy="4114800"/>
          </a:xfrm>
        </p:spPr>
        <p:txBody>
          <a:bodyPr>
            <a:noAutofit/>
          </a:bodyPr>
          <a:lstStyle/>
          <a:p>
            <a:pPr marL="0">
              <a:buNone/>
            </a:pPr>
            <a:r>
              <a:rPr lang="en-US" sz="2400" dirty="0" smtClean="0"/>
              <a:t>Donald L. Tennant, a fisheries biologist with the US Fish and Wildlife Service, created a methodology to assign percentages of mean annual flow to stream values such as fish and aquatic habitat and riparian health. Stream gage data is the only information needed to utilize this methodology.</a:t>
            </a:r>
            <a:endParaRPr lang="en-US" sz="2400" dirty="0"/>
          </a:p>
        </p:txBody>
      </p:sp>
      <p:sp>
        <p:nvSpPr>
          <p:cNvPr id="4" name="TextBox 3"/>
          <p:cNvSpPr txBox="1"/>
          <p:nvPr/>
        </p:nvSpPr>
        <p:spPr>
          <a:xfrm>
            <a:off x="5181600" y="1981200"/>
            <a:ext cx="3657600" cy="2862322"/>
          </a:xfrm>
          <a:prstGeom prst="rect">
            <a:avLst/>
          </a:prstGeom>
          <a:solidFill>
            <a:schemeClr val="accent1">
              <a:lumMod val="40000"/>
              <a:lumOff val="60000"/>
            </a:schemeClr>
          </a:solidFill>
        </p:spPr>
        <p:txBody>
          <a:bodyPr wrap="square" rtlCol="0">
            <a:spAutoFit/>
          </a:bodyPr>
          <a:lstStyle/>
          <a:p>
            <a:pPr algn="ctr"/>
            <a:r>
              <a:rPr lang="en-US" sz="2000" b="1" dirty="0" smtClean="0">
                <a:solidFill>
                  <a:schemeClr val="tx2"/>
                </a:solidFill>
                <a:latin typeface="Calibri" pitchFamily="34" charset="0"/>
              </a:rPr>
              <a:t>Mean Annual Flow</a:t>
            </a:r>
          </a:p>
          <a:p>
            <a:pPr algn="ctr"/>
            <a:r>
              <a:rPr lang="en-US" sz="2000" dirty="0" smtClean="0">
                <a:solidFill>
                  <a:schemeClr val="tx2"/>
                </a:solidFill>
                <a:latin typeface="Calibri" pitchFamily="34" charset="0"/>
              </a:rPr>
              <a:t>&lt;10% Severely Degraded</a:t>
            </a:r>
          </a:p>
          <a:p>
            <a:pPr algn="ctr"/>
            <a:r>
              <a:rPr lang="en-US" sz="2000" dirty="0" smtClean="0">
                <a:solidFill>
                  <a:schemeClr val="tx2"/>
                </a:solidFill>
                <a:latin typeface="Calibri" pitchFamily="34" charset="0"/>
              </a:rPr>
              <a:t>10% Poor or Minimum</a:t>
            </a:r>
          </a:p>
          <a:p>
            <a:pPr algn="ctr"/>
            <a:r>
              <a:rPr lang="en-US" sz="2000" dirty="0" smtClean="0">
                <a:solidFill>
                  <a:schemeClr val="tx2"/>
                </a:solidFill>
                <a:latin typeface="Calibri" pitchFamily="34" charset="0"/>
              </a:rPr>
              <a:t>10-30% Fair or Degrading</a:t>
            </a:r>
          </a:p>
          <a:p>
            <a:pPr algn="ctr"/>
            <a:r>
              <a:rPr lang="en-US" sz="2000" dirty="0" smtClean="0">
                <a:solidFill>
                  <a:schemeClr val="tx2"/>
                </a:solidFill>
                <a:latin typeface="Calibri" pitchFamily="34" charset="0"/>
              </a:rPr>
              <a:t>20-40% Good</a:t>
            </a:r>
          </a:p>
          <a:p>
            <a:pPr algn="ctr"/>
            <a:r>
              <a:rPr lang="en-US" sz="2000" dirty="0" smtClean="0">
                <a:solidFill>
                  <a:schemeClr val="tx2"/>
                </a:solidFill>
                <a:latin typeface="Calibri" pitchFamily="34" charset="0"/>
              </a:rPr>
              <a:t>30-50% Excellent</a:t>
            </a:r>
          </a:p>
          <a:p>
            <a:pPr algn="ctr"/>
            <a:r>
              <a:rPr lang="en-US" sz="2000" dirty="0" smtClean="0">
                <a:solidFill>
                  <a:schemeClr val="tx2"/>
                </a:solidFill>
                <a:latin typeface="Calibri" pitchFamily="34" charset="0"/>
              </a:rPr>
              <a:t>40-60% Outstanding</a:t>
            </a:r>
          </a:p>
          <a:p>
            <a:pPr algn="ctr"/>
            <a:r>
              <a:rPr lang="en-US" sz="2000" dirty="0" smtClean="0">
                <a:solidFill>
                  <a:schemeClr val="tx2"/>
                </a:solidFill>
                <a:latin typeface="Calibri" pitchFamily="34" charset="0"/>
              </a:rPr>
              <a:t>60-100% Optimum Range</a:t>
            </a:r>
          </a:p>
          <a:p>
            <a:pPr algn="ctr"/>
            <a:r>
              <a:rPr lang="en-US" sz="2000" dirty="0" smtClean="0">
                <a:solidFill>
                  <a:schemeClr val="tx2"/>
                </a:solidFill>
                <a:latin typeface="Calibri" pitchFamily="34" charset="0"/>
              </a:rPr>
              <a:t>200% Flushing or Maximum</a:t>
            </a:r>
            <a:endParaRPr lang="en-US" sz="2000" dirty="0">
              <a:solidFill>
                <a:schemeClr val="tx2"/>
              </a:solidFill>
              <a:latin typeface="Calibri" pitchFamily="34" charset="0"/>
            </a:endParaRPr>
          </a:p>
        </p:txBody>
      </p:sp>
      <p:sp>
        <p:nvSpPr>
          <p:cNvPr id="5" name="TextBox 4"/>
          <p:cNvSpPr txBox="1"/>
          <p:nvPr/>
        </p:nvSpPr>
        <p:spPr>
          <a:xfrm>
            <a:off x="762000" y="6096000"/>
            <a:ext cx="7848600" cy="646331"/>
          </a:xfrm>
          <a:prstGeom prst="rect">
            <a:avLst/>
          </a:prstGeom>
          <a:noFill/>
        </p:spPr>
        <p:txBody>
          <a:bodyPr wrap="square" rtlCol="0">
            <a:spAutoFit/>
          </a:bodyPr>
          <a:lstStyle/>
          <a:p>
            <a:r>
              <a:rPr lang="en-US" sz="1200" dirty="0" smtClean="0"/>
              <a:t>Tennant, D.L. 1976. “</a:t>
            </a:r>
            <a:r>
              <a:rPr lang="en-US" sz="1200" dirty="0" err="1" smtClean="0"/>
              <a:t>Instream</a:t>
            </a:r>
            <a:r>
              <a:rPr lang="en-US" sz="1200" dirty="0" smtClean="0"/>
              <a:t> flow regimens for fish, wildlife, recreation, and related environmental resources”, in </a:t>
            </a:r>
            <a:r>
              <a:rPr lang="en-US" sz="1200" dirty="0" err="1" smtClean="0"/>
              <a:t>Orsborn</a:t>
            </a:r>
            <a:r>
              <a:rPr lang="en-US" sz="1200" dirty="0" smtClean="0"/>
              <a:t>, J.F. and </a:t>
            </a:r>
            <a:r>
              <a:rPr lang="en-US" sz="1200" dirty="0" err="1" smtClean="0"/>
              <a:t>Allman</a:t>
            </a:r>
            <a:r>
              <a:rPr lang="en-US" sz="1200" dirty="0" smtClean="0"/>
              <a:t>, C.H. (</a:t>
            </a:r>
            <a:r>
              <a:rPr lang="en-US" sz="1200" dirty="0" err="1" smtClean="0"/>
              <a:t>Eds</a:t>
            </a:r>
            <a:r>
              <a:rPr lang="en-US" sz="1200" dirty="0" smtClean="0"/>
              <a:t>), </a:t>
            </a:r>
            <a:r>
              <a:rPr lang="en-US" sz="1200" i="1" dirty="0" smtClean="0"/>
              <a:t>Proceedings of the Symposium and Specialty Conference on </a:t>
            </a:r>
            <a:r>
              <a:rPr lang="en-US" sz="1200" i="1" dirty="0" err="1" smtClean="0"/>
              <a:t>Instream</a:t>
            </a:r>
            <a:r>
              <a:rPr lang="en-US" sz="1200" i="1" dirty="0" smtClean="0"/>
              <a:t> Flow Needs II</a:t>
            </a:r>
            <a:r>
              <a:rPr lang="en-US" sz="1200" dirty="0" smtClean="0"/>
              <a:t>. American Fisheries Society, Bethesda, Maryland. pp.224-234.</a:t>
            </a:r>
            <a:endParaRPr lang="en-US" sz="1200" dirty="0"/>
          </a:p>
        </p:txBody>
      </p:sp>
      <p:sp>
        <p:nvSpPr>
          <p:cNvPr id="6" name="Footer Placeholder 5"/>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smtClean="0"/>
              <a:t>St Maries River 92-7200</a:t>
            </a:r>
            <a:endParaRPr lang="en-US" dirty="0"/>
          </a:p>
        </p:txBody>
      </p:sp>
      <p:sp>
        <p:nvSpPr>
          <p:cNvPr id="39940" name="Rectangle 4"/>
          <p:cNvSpPr>
            <a:spLocks noGrp="1" noChangeArrowheads="1"/>
          </p:cNvSpPr>
          <p:nvPr>
            <p:ph type="body" idx="1"/>
          </p:nvPr>
        </p:nvSpPr>
        <p:spPr>
          <a:xfrm>
            <a:off x="612648" y="1600200"/>
            <a:ext cx="3959352" cy="4495800"/>
          </a:xfrm>
        </p:spPr>
        <p:txBody>
          <a:bodyPr/>
          <a:lstStyle/>
          <a:p>
            <a:pPr>
              <a:lnSpc>
                <a:spcPct val="90000"/>
              </a:lnSpc>
            </a:pPr>
            <a:r>
              <a:rPr lang="en-US" sz="2000" dirty="0" smtClean="0"/>
              <a:t>Priority Date: June 15, 1992</a:t>
            </a:r>
          </a:p>
          <a:p>
            <a:pPr>
              <a:lnSpc>
                <a:spcPct val="90000"/>
              </a:lnSpc>
            </a:pPr>
            <a:r>
              <a:rPr lang="en-US" sz="2000" dirty="0" smtClean="0"/>
              <a:t>Flows</a:t>
            </a:r>
          </a:p>
          <a:p>
            <a:pPr lvl="1">
              <a:lnSpc>
                <a:spcPct val="90000"/>
              </a:lnSpc>
            </a:pPr>
            <a:r>
              <a:rPr lang="en-US" sz="2000" dirty="0" smtClean="0"/>
              <a:t>12/1-7/31   141 </a:t>
            </a:r>
            <a:r>
              <a:rPr lang="en-US" sz="2000" dirty="0" err="1" smtClean="0"/>
              <a:t>cfs</a:t>
            </a:r>
            <a:endParaRPr lang="en-US" sz="2000" dirty="0" smtClean="0"/>
          </a:p>
          <a:p>
            <a:pPr lvl="1">
              <a:lnSpc>
                <a:spcPct val="90000"/>
              </a:lnSpc>
            </a:pPr>
            <a:r>
              <a:rPr lang="en-US" sz="2000" dirty="0" smtClean="0"/>
              <a:t> 8/1-11/30    65 </a:t>
            </a:r>
            <a:r>
              <a:rPr lang="en-US" sz="2000" dirty="0" err="1" smtClean="0"/>
              <a:t>cfs</a:t>
            </a:r>
            <a:endParaRPr lang="en-US" sz="2000" dirty="0" smtClean="0"/>
          </a:p>
          <a:p>
            <a:pPr>
              <a:lnSpc>
                <a:spcPct val="90000"/>
              </a:lnSpc>
            </a:pPr>
            <a:r>
              <a:rPr lang="en-US" sz="2000" dirty="0" smtClean="0"/>
              <a:t>No subordination provisions</a:t>
            </a:r>
          </a:p>
          <a:p>
            <a:pPr>
              <a:lnSpc>
                <a:spcPct val="90000"/>
              </a:lnSpc>
            </a:pPr>
            <a:r>
              <a:rPr lang="en-US" sz="2000" dirty="0" err="1" smtClean="0"/>
              <a:t>Method:Tennant</a:t>
            </a:r>
            <a:endParaRPr lang="en-US" sz="2000" dirty="0" smtClean="0"/>
          </a:p>
          <a:p>
            <a:pPr>
              <a:lnSpc>
                <a:spcPct val="90000"/>
              </a:lnSpc>
            </a:pPr>
            <a:endParaRPr lang="en-US" dirty="0">
              <a:latin typeface="Verdana" pitchFamily="34" charset="0"/>
            </a:endParaRPr>
          </a:p>
        </p:txBody>
      </p:sp>
      <p:pic>
        <p:nvPicPr>
          <p:cNvPr id="5" name="Picture 4" descr="CSRBA_StMaries.jpg"/>
          <p:cNvPicPr>
            <a:picLocks noChangeAspect="1"/>
          </p:cNvPicPr>
          <p:nvPr/>
        </p:nvPicPr>
        <p:blipFill>
          <a:blip r:embed="rId2" cstate="print"/>
          <a:stretch>
            <a:fillRect/>
          </a:stretch>
        </p:blipFill>
        <p:spPr>
          <a:xfrm>
            <a:off x="4953000" y="1532964"/>
            <a:ext cx="4114800" cy="5325035"/>
          </a:xfrm>
          <a:prstGeom prst="rect">
            <a:avLst/>
          </a:prstGeom>
        </p:spPr>
      </p:pic>
      <p:sp>
        <p:nvSpPr>
          <p:cNvPr id="2" name="Footer Placeholder 1"/>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smtClean="0"/>
              <a:t>Coeur d’Alene River 94-7341</a:t>
            </a:r>
            <a:endParaRPr lang="en-US" dirty="0"/>
          </a:p>
        </p:txBody>
      </p:sp>
      <p:sp>
        <p:nvSpPr>
          <p:cNvPr id="39940" name="Rectangle 4"/>
          <p:cNvSpPr>
            <a:spLocks noGrp="1" noChangeArrowheads="1"/>
          </p:cNvSpPr>
          <p:nvPr>
            <p:ph type="body" idx="1"/>
          </p:nvPr>
        </p:nvSpPr>
        <p:spPr>
          <a:xfrm>
            <a:off x="612648" y="1600200"/>
            <a:ext cx="3806952" cy="4495800"/>
          </a:xfrm>
        </p:spPr>
        <p:txBody>
          <a:bodyPr/>
          <a:lstStyle/>
          <a:p>
            <a:pPr>
              <a:lnSpc>
                <a:spcPct val="90000"/>
              </a:lnSpc>
            </a:pPr>
            <a:r>
              <a:rPr lang="en-US" sz="2000" dirty="0" smtClean="0"/>
              <a:t>Priority Date: June 15, 1992</a:t>
            </a:r>
          </a:p>
          <a:p>
            <a:pPr>
              <a:lnSpc>
                <a:spcPct val="90000"/>
              </a:lnSpc>
            </a:pPr>
            <a:r>
              <a:rPr lang="en-US" sz="2000" dirty="0" smtClean="0"/>
              <a:t>Flows:</a:t>
            </a:r>
          </a:p>
          <a:p>
            <a:pPr lvl="1">
              <a:lnSpc>
                <a:spcPct val="90000"/>
              </a:lnSpc>
            </a:pPr>
            <a:r>
              <a:rPr lang="en-US" sz="2000" dirty="0" smtClean="0"/>
              <a:t>11/1-6/30   1,018 </a:t>
            </a:r>
            <a:r>
              <a:rPr lang="en-US" sz="2000" dirty="0" err="1" smtClean="0"/>
              <a:t>cfs</a:t>
            </a:r>
            <a:endParaRPr lang="en-US" sz="2000" dirty="0" smtClean="0"/>
          </a:p>
          <a:p>
            <a:pPr lvl="1">
              <a:lnSpc>
                <a:spcPct val="90000"/>
              </a:lnSpc>
            </a:pPr>
            <a:r>
              <a:rPr lang="en-US" sz="2000" dirty="0" smtClean="0"/>
              <a:t>7/1-10/31      413 </a:t>
            </a:r>
            <a:r>
              <a:rPr lang="en-US" sz="2000" dirty="0" err="1" smtClean="0"/>
              <a:t>cfs</a:t>
            </a:r>
            <a:endParaRPr lang="en-US" sz="2000" dirty="0" smtClean="0"/>
          </a:p>
          <a:p>
            <a:pPr>
              <a:lnSpc>
                <a:spcPct val="90000"/>
              </a:lnSpc>
            </a:pPr>
            <a:r>
              <a:rPr lang="en-US" sz="2000" dirty="0" smtClean="0"/>
              <a:t>Subordinated to future municipal and domestic development from the </a:t>
            </a:r>
            <a:r>
              <a:rPr lang="en-US" sz="2000" dirty="0" err="1" smtClean="0"/>
              <a:t>CdA</a:t>
            </a:r>
            <a:r>
              <a:rPr lang="en-US" sz="2000" dirty="0" smtClean="0"/>
              <a:t> River and tributaries upstream of MSF reach.</a:t>
            </a:r>
          </a:p>
          <a:p>
            <a:pPr>
              <a:lnSpc>
                <a:spcPct val="90000"/>
              </a:lnSpc>
            </a:pPr>
            <a:r>
              <a:rPr lang="en-US" sz="2000" dirty="0" smtClean="0"/>
              <a:t>Method: Tennant</a:t>
            </a:r>
          </a:p>
          <a:p>
            <a:pPr>
              <a:lnSpc>
                <a:spcPct val="90000"/>
              </a:lnSpc>
            </a:pPr>
            <a:endParaRPr lang="en-US" dirty="0">
              <a:latin typeface="Verdana" pitchFamily="34" charset="0"/>
            </a:endParaRPr>
          </a:p>
        </p:txBody>
      </p:sp>
      <p:pic>
        <p:nvPicPr>
          <p:cNvPr id="5" name="Picture 4" descr="CSRBA_CDA.jpg"/>
          <p:cNvPicPr>
            <a:picLocks noChangeAspect="1"/>
          </p:cNvPicPr>
          <p:nvPr/>
        </p:nvPicPr>
        <p:blipFill>
          <a:blip r:embed="rId2" cstate="print"/>
          <a:stretch>
            <a:fillRect/>
          </a:stretch>
        </p:blipFill>
        <p:spPr>
          <a:xfrm>
            <a:off x="4953000" y="1524000"/>
            <a:ext cx="4097482" cy="5302624"/>
          </a:xfrm>
          <a:prstGeom prst="rect">
            <a:avLst/>
          </a:prstGeom>
        </p:spPr>
      </p:pic>
      <p:sp>
        <p:nvSpPr>
          <p:cNvPr id="2" name="Footer Placeholder 1"/>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smtClean="0"/>
              <a:t>Wolf Lodge Creek 95-7874 </a:t>
            </a:r>
            <a:endParaRPr lang="en-US" dirty="0"/>
          </a:p>
        </p:txBody>
      </p:sp>
      <p:sp>
        <p:nvSpPr>
          <p:cNvPr id="39940" name="Rectangle 4"/>
          <p:cNvSpPr>
            <a:spLocks noGrp="1" noChangeArrowheads="1"/>
          </p:cNvSpPr>
          <p:nvPr>
            <p:ph type="body" idx="1"/>
          </p:nvPr>
        </p:nvSpPr>
        <p:spPr>
          <a:xfrm>
            <a:off x="612648" y="1600200"/>
            <a:ext cx="4340352" cy="4495800"/>
          </a:xfrm>
        </p:spPr>
        <p:txBody>
          <a:bodyPr/>
          <a:lstStyle/>
          <a:p>
            <a:pPr>
              <a:lnSpc>
                <a:spcPct val="90000"/>
              </a:lnSpc>
            </a:pPr>
            <a:r>
              <a:rPr lang="en-US" sz="2000" dirty="0" smtClean="0"/>
              <a:t>Priority Date: September 13, 1978</a:t>
            </a:r>
          </a:p>
          <a:p>
            <a:pPr>
              <a:lnSpc>
                <a:spcPct val="90000"/>
              </a:lnSpc>
            </a:pPr>
            <a:r>
              <a:rPr lang="en-US" sz="2000" dirty="0" smtClean="0"/>
              <a:t>Flows:</a:t>
            </a:r>
          </a:p>
          <a:p>
            <a:pPr lvl="1">
              <a:lnSpc>
                <a:spcPct val="90000"/>
              </a:lnSpc>
            </a:pPr>
            <a:r>
              <a:rPr lang="en-US" sz="2000" dirty="0" smtClean="0"/>
              <a:t>11/6-6/30   30 </a:t>
            </a:r>
            <a:r>
              <a:rPr lang="en-US" sz="2000" dirty="0" err="1" smtClean="0"/>
              <a:t>cfs</a:t>
            </a:r>
            <a:endParaRPr lang="en-US" sz="2000" dirty="0" smtClean="0"/>
          </a:p>
          <a:p>
            <a:pPr lvl="1">
              <a:lnSpc>
                <a:spcPct val="90000"/>
              </a:lnSpc>
            </a:pPr>
            <a:r>
              <a:rPr lang="en-US" sz="2000" dirty="0" smtClean="0"/>
              <a:t>7/1-11/15     7 </a:t>
            </a:r>
            <a:r>
              <a:rPr lang="en-US" sz="2000" dirty="0" err="1" smtClean="0"/>
              <a:t>cfs</a:t>
            </a:r>
            <a:endParaRPr lang="en-US" sz="2000" dirty="0" smtClean="0"/>
          </a:p>
          <a:p>
            <a:pPr>
              <a:lnSpc>
                <a:spcPct val="90000"/>
              </a:lnSpc>
            </a:pPr>
            <a:r>
              <a:rPr lang="en-US" sz="2000" dirty="0" smtClean="0"/>
              <a:t>No subordination provisions</a:t>
            </a:r>
          </a:p>
          <a:p>
            <a:pPr>
              <a:lnSpc>
                <a:spcPct val="90000"/>
              </a:lnSpc>
            </a:pPr>
            <a:r>
              <a:rPr lang="en-US" sz="2000" dirty="0" smtClean="0"/>
              <a:t>Usable habitat modeled by US Bureau of Reclamation water surface profile program.</a:t>
            </a:r>
          </a:p>
          <a:p>
            <a:pPr>
              <a:lnSpc>
                <a:spcPct val="90000"/>
              </a:lnSpc>
            </a:pPr>
            <a:endParaRPr lang="en-US" dirty="0">
              <a:latin typeface="Verdana" pitchFamily="34" charset="0"/>
            </a:endParaRPr>
          </a:p>
        </p:txBody>
      </p:sp>
      <p:pic>
        <p:nvPicPr>
          <p:cNvPr id="8" name="Picture 7" descr="CSRBA_WolfLodge.jpg"/>
          <p:cNvPicPr>
            <a:picLocks noChangeAspect="1"/>
          </p:cNvPicPr>
          <p:nvPr/>
        </p:nvPicPr>
        <p:blipFill>
          <a:blip r:embed="rId2" cstate="print"/>
          <a:stretch>
            <a:fillRect/>
          </a:stretch>
        </p:blipFill>
        <p:spPr>
          <a:xfrm>
            <a:off x="4953000" y="1524000"/>
            <a:ext cx="4021282" cy="5204012"/>
          </a:xfrm>
          <a:prstGeom prst="rect">
            <a:avLst/>
          </a:prstGeom>
        </p:spPr>
      </p:pic>
      <p:sp>
        <p:nvSpPr>
          <p:cNvPr id="2" name="Footer Placeholder 1"/>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3456</TotalTime>
  <Words>564</Words>
  <Application>Microsoft Office PowerPoint</Application>
  <PresentationFormat>On-screen Show (4:3)</PresentationFormat>
  <Paragraphs>92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Median</vt:lpstr>
      <vt:lpstr>Slide 1</vt:lpstr>
      <vt:lpstr>Minimum Stream Flow </vt:lpstr>
      <vt:lpstr>Minimum Stream Flow Process</vt:lpstr>
      <vt:lpstr>Existing MSFs in Basins 91-95</vt:lpstr>
      <vt:lpstr>St Joe River 91-7122</vt:lpstr>
      <vt:lpstr>Tennant Method</vt:lpstr>
      <vt:lpstr>St Maries River 92-7200</vt:lpstr>
      <vt:lpstr>Coeur d’Alene River 94-7341</vt:lpstr>
      <vt:lpstr>Wolf Lodge Creek 95-7874 </vt:lpstr>
      <vt:lpstr>Hayden Creek 95-8560 </vt:lpstr>
      <vt:lpstr>Spokane River 95-8780</vt:lpstr>
    </vt:vector>
  </TitlesOfParts>
  <Company>IDWR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Morgan Case</dc:creator>
  <cp:lastModifiedBy>cgoodwin</cp:lastModifiedBy>
  <cp:revision>313</cp:revision>
  <dcterms:created xsi:type="dcterms:W3CDTF">2011-01-19T21:12:07Z</dcterms:created>
  <dcterms:modified xsi:type="dcterms:W3CDTF">2015-10-28T16:13:55Z</dcterms:modified>
</cp:coreProperties>
</file>